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0" r:id="rId4"/>
    <p:sldId id="259" r:id="rId5"/>
    <p:sldId id="257" r:id="rId6"/>
    <p:sldId id="258" r:id="rId7"/>
    <p:sldId id="262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1284" y="1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jpeg"/><Relationship Id="rId7" Type="http://schemas.microsoft.com/office/2007/relationships/hdphoto" Target="../media/hdphoto4.wdp"/><Relationship Id="rId12" Type="http://schemas.microsoft.com/office/2007/relationships/hdphoto" Target="../media/hdphoto5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microsoft.com/office/2007/relationships/hdphoto" Target="../media/hdphoto3.wdp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wmf"/><Relationship Id="rId5" Type="http://schemas.openxmlformats.org/officeDocument/2006/relationships/image" Target="../media/image23.wmf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10" Type="http://schemas.openxmlformats.org/officeDocument/2006/relationships/image" Target="../media/image32.png"/><Relationship Id="rId4" Type="http://schemas.openxmlformats.org/officeDocument/2006/relationships/image" Target="../media/image26.JPG"/><Relationship Id="rId9" Type="http://schemas.openxmlformats.org/officeDocument/2006/relationships/image" Target="../media/image3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2998" y="-1154540"/>
            <a:ext cx="6858000" cy="916708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89730" y="1556792"/>
            <a:ext cx="777686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Игры на а</a:t>
            </a:r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втоматизацию звука </a:t>
            </a:r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[</a:t>
            </a:r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</a:t>
            </a:r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]</a:t>
            </a:r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в словах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9" y="3123593"/>
            <a:ext cx="2232247" cy="31440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64088" y="5331770"/>
            <a:ext cx="31946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solidFill>
                  <a:schemeClr val="accent6">
                    <a:lumMod val="75000"/>
                  </a:schemeClr>
                </a:solidFill>
              </a:rPr>
              <a:t>Автор: учитель – логопед</a:t>
            </a:r>
          </a:p>
          <a:p>
            <a:r>
              <a:rPr lang="ru-RU" sz="2000" b="1" i="1" dirty="0" smtClean="0">
                <a:solidFill>
                  <a:schemeClr val="accent6">
                    <a:lumMod val="75000"/>
                  </a:schemeClr>
                </a:solidFill>
              </a:rPr>
              <a:t>           </a:t>
            </a:r>
            <a:r>
              <a:rPr lang="ru-RU" sz="2000" b="1" i="1" dirty="0" smtClean="0">
                <a:solidFill>
                  <a:schemeClr val="accent6">
                    <a:lumMod val="75000"/>
                  </a:schemeClr>
                </a:solidFill>
              </a:rPr>
              <a:t>Цыган Е.В.</a:t>
            </a:r>
            <a:endParaRPr lang="ru-RU" sz="20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99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wipe/>
      </p:transition>
    </mc:Choice>
    <mc:Fallback xmlns="">
      <p:transition spd="slow" advClick="0" advTm="4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2998" y="-1154540"/>
            <a:ext cx="6858000" cy="91670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751" y="4429136"/>
            <a:ext cx="917549" cy="16198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112462"/>
            <a:ext cx="1612803" cy="129024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404" y="3310031"/>
            <a:ext cx="1440981" cy="165155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0000" l="9945" r="964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115" t="4230" r="3408" b="39431"/>
          <a:stretch/>
        </p:blipFill>
        <p:spPr>
          <a:xfrm>
            <a:off x="4294378" y="451306"/>
            <a:ext cx="1463159" cy="176324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4" b="20836" l="48956" r="769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66" t="2701" r="27579" b="79373"/>
          <a:stretch/>
        </p:blipFill>
        <p:spPr>
          <a:xfrm>
            <a:off x="7116809" y="845127"/>
            <a:ext cx="1103936" cy="122936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4561" b="100000" l="358" r="386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717" r="70614"/>
          <a:stretch/>
        </p:blipFill>
        <p:spPr>
          <a:xfrm>
            <a:off x="5914735" y="2214549"/>
            <a:ext cx="2046032" cy="159671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15336" y="980728"/>
            <a:ext cx="3265189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«Убираем игрушки»</a:t>
            </a:r>
          </a:p>
          <a:p>
            <a:r>
              <a:rPr lang="ru-RU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(Назови ласково)</a:t>
            </a:r>
            <a:endParaRPr lang="ru-RU" i="1" dirty="0" smtClean="0">
              <a:solidFill>
                <a:srgbClr val="C00000"/>
              </a:solidFill>
            </a:endParaRPr>
          </a:p>
          <a:p>
            <a:r>
              <a:rPr lang="ru-RU" sz="2000" b="1" i="1" dirty="0" smtClean="0">
                <a:solidFill>
                  <a:srgbClr val="C00000"/>
                </a:solidFill>
              </a:rPr>
              <a:t>Дети в садике играли</a:t>
            </a:r>
          </a:p>
          <a:p>
            <a:r>
              <a:rPr lang="ru-RU" sz="2000" b="1" i="1" dirty="0" smtClean="0">
                <a:solidFill>
                  <a:srgbClr val="C00000"/>
                </a:solidFill>
              </a:rPr>
              <a:t>Все игрушки разбросали.</a:t>
            </a:r>
          </a:p>
          <a:p>
            <a:r>
              <a:rPr lang="ru-RU" sz="2000" b="1" i="1" dirty="0" smtClean="0">
                <a:solidFill>
                  <a:srgbClr val="C00000"/>
                </a:solidFill>
              </a:rPr>
              <a:t>А затем их убирали,</a:t>
            </a:r>
          </a:p>
          <a:p>
            <a:r>
              <a:rPr lang="ru-RU" sz="2000" b="1" i="1" dirty="0" smtClean="0">
                <a:solidFill>
                  <a:srgbClr val="C00000"/>
                </a:solidFill>
              </a:rPr>
              <a:t>Ласково называли.</a:t>
            </a:r>
            <a:endParaRPr lang="ru-RU" sz="2000" b="1" i="1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15336" y="5106096"/>
            <a:ext cx="41079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</a:rPr>
              <a:t>(каруселька,  пирамидка, грузовичок,</a:t>
            </a:r>
          </a:p>
          <a:p>
            <a:r>
              <a:rPr lang="ru-RU" i="1" dirty="0">
                <a:solidFill>
                  <a:srgbClr val="C00000"/>
                </a:solidFill>
              </a:rPr>
              <a:t>в</a:t>
            </a:r>
            <a:r>
              <a:rPr lang="ru-RU" i="1" dirty="0" smtClean="0">
                <a:solidFill>
                  <a:srgbClr val="C00000"/>
                </a:solidFill>
              </a:rPr>
              <a:t>ертолётик,  барабанчик, ведёрочко)</a:t>
            </a:r>
            <a:endParaRPr lang="ru-RU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09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2998" y="-1154540"/>
            <a:ext cx="6858000" cy="91670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052736"/>
            <a:ext cx="7920880" cy="54186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7574" y="4817424"/>
            <a:ext cx="1917187" cy="16274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174" y="3351469"/>
            <a:ext cx="1828922" cy="18228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052736"/>
            <a:ext cx="1382717" cy="200869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346807"/>
            <a:ext cx="1681839" cy="188797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983" y="2970833"/>
            <a:ext cx="1944216" cy="192444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12315" y="639027"/>
            <a:ext cx="69264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</a:rPr>
              <a:t>2. «Кого встретили в зоопарке» </a:t>
            </a:r>
            <a:r>
              <a:rPr lang="ru-RU" sz="2000" i="1" dirty="0" smtClean="0">
                <a:solidFill>
                  <a:srgbClr val="002060"/>
                </a:solidFill>
              </a:rPr>
              <a:t> (назови животных)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25" b="100000" l="9931" r="100000"/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83" y="2131109"/>
            <a:ext cx="2207346" cy="220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80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8000">
        <p:fade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2998" y="-1154540"/>
            <a:ext cx="6858000" cy="91670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56" y="1497818"/>
            <a:ext cx="2160240" cy="22751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786" y="1083443"/>
            <a:ext cx="1870690" cy="23455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560163"/>
            <a:ext cx="2410825" cy="30501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670296"/>
            <a:ext cx="2534115" cy="254136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42497" y="852610"/>
            <a:ext cx="58676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«Что лишнее?» (</a:t>
            </a:r>
            <a:r>
              <a:rPr lang="ru-RU" sz="2000" b="1" i="1" dirty="0" smtClean="0">
                <a:solidFill>
                  <a:srgbClr val="7030A0"/>
                </a:solidFill>
              </a:rPr>
              <a:t>В каком слове нет звука </a:t>
            </a:r>
            <a:r>
              <a:rPr lang="en-US" sz="2000" b="1" i="1" dirty="0" smtClean="0">
                <a:solidFill>
                  <a:srgbClr val="7030A0"/>
                </a:solidFill>
              </a:rPr>
              <a:t>[</a:t>
            </a:r>
            <a:r>
              <a:rPr lang="ru-RU" sz="2000" b="1" i="1" dirty="0" smtClean="0">
                <a:solidFill>
                  <a:srgbClr val="7030A0"/>
                </a:solidFill>
              </a:rPr>
              <a:t>Р</a:t>
            </a:r>
            <a:r>
              <a:rPr lang="en-US" sz="2000" b="1" i="1" dirty="0" smtClean="0">
                <a:solidFill>
                  <a:srgbClr val="7030A0"/>
                </a:solidFill>
              </a:rPr>
              <a:t>]</a:t>
            </a:r>
            <a:r>
              <a:rPr lang="ru-RU" sz="2000" b="1" i="1" dirty="0" smtClean="0">
                <a:solidFill>
                  <a:srgbClr val="7030A0"/>
                </a:solidFill>
              </a:rPr>
              <a:t>)</a:t>
            </a:r>
            <a:endParaRPr lang="ru-RU" sz="2000" b="1" i="1" dirty="0">
              <a:solidFill>
                <a:srgbClr val="7030A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432" y="3772981"/>
            <a:ext cx="2923080" cy="210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80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:circle/>
      </p:transition>
    </mc:Choice>
    <mc:Fallback xmlns="">
      <p:transition spd="slow" advClick="0" advTm="8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2998" y="-1154540"/>
            <a:ext cx="6858000" cy="91670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5576" y="836712"/>
            <a:ext cx="5743880" cy="60016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«Доскажи словечко»</a:t>
            </a:r>
          </a:p>
          <a:p>
            <a:endParaRPr lang="ru-RU" sz="2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Наступила суббота и Рита пошла с мамой в</a:t>
            </a:r>
          </a:p>
          <a:p>
            <a:endParaRPr lang="ru-RU" sz="2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000" i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цирке ей больше всех понравились</a:t>
            </a:r>
          </a:p>
          <a:p>
            <a:endParaRPr lang="ru-RU" sz="2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000" i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Потом они пошли кататься на</a:t>
            </a:r>
          </a:p>
          <a:p>
            <a:endParaRPr lang="ru-RU" sz="2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000" i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Мама купила Рите воздушные </a:t>
            </a:r>
          </a:p>
          <a:p>
            <a:endParaRPr lang="ru-RU" sz="2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000" i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Рита пришла домой очень весёлая!</a:t>
            </a:r>
          </a:p>
          <a:p>
            <a:endParaRPr lang="ru-RU" sz="2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000" i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" t="4504" r="79243" b="67643"/>
          <a:stretch/>
        </p:blipFill>
        <p:spPr>
          <a:xfrm>
            <a:off x="6958881" y="696686"/>
            <a:ext cx="1454062" cy="151581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378" y="2060848"/>
            <a:ext cx="1069443" cy="105856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3" t="3839" r="76535" b="67738"/>
          <a:stretch/>
        </p:blipFill>
        <p:spPr>
          <a:xfrm>
            <a:off x="6138251" y="2978725"/>
            <a:ext cx="1314069" cy="156067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54" t="1414" b="67738"/>
          <a:stretch/>
        </p:blipFill>
        <p:spPr>
          <a:xfrm>
            <a:off x="4413512" y="3895828"/>
            <a:ext cx="1251833" cy="89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80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>
        <p:randomBar dir="vert"/>
      </p:transition>
    </mc:Choice>
    <mc:Fallback xmlns="">
      <p:transition spd="slow" advClick="0" advTm="10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31460" y="-1154540"/>
            <a:ext cx="6858000" cy="91670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43608" y="764704"/>
            <a:ext cx="73355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«Угощение на День рождения»</a:t>
            </a:r>
          </a:p>
          <a:p>
            <a:r>
              <a:rPr lang="ru-RU" sz="2400" b="1" i="1" dirty="0" smtClean="0">
                <a:solidFill>
                  <a:schemeClr val="accent3">
                    <a:lumMod val="75000"/>
                  </a:schemeClr>
                </a:solidFill>
              </a:rPr>
              <a:t>(</a:t>
            </a:r>
            <a:r>
              <a:rPr lang="ru-RU" sz="2000" i="1" dirty="0" smtClean="0">
                <a:solidFill>
                  <a:schemeClr val="accent3">
                    <a:lumMod val="75000"/>
                  </a:schemeClr>
                </a:solidFill>
              </a:rPr>
              <a:t>У Ромы День рождения. Чем он будет угощать своих гостей?) </a:t>
            </a:r>
            <a:endParaRPr lang="ru-RU" sz="2400" b="1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8" t="2828" r="33380" b="29697"/>
          <a:stretch/>
        </p:blipFill>
        <p:spPr>
          <a:xfrm>
            <a:off x="7236296" y="1510519"/>
            <a:ext cx="996385" cy="24470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1" t="17804" r="3568" b="32399"/>
          <a:stretch/>
        </p:blipFill>
        <p:spPr>
          <a:xfrm>
            <a:off x="1736335" y="4014117"/>
            <a:ext cx="2078135" cy="16437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1" t="21616" r="11028" b="42020"/>
          <a:stretch/>
        </p:blipFill>
        <p:spPr>
          <a:xfrm>
            <a:off x="4492813" y="3780089"/>
            <a:ext cx="2228644" cy="14857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0" t="13939" r="5870" b="36350"/>
          <a:stretch/>
        </p:blipFill>
        <p:spPr>
          <a:xfrm>
            <a:off x="749391" y="1554945"/>
            <a:ext cx="1749479" cy="14254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4" t="6868" r="10455" b="35545"/>
          <a:stretch/>
        </p:blipFill>
        <p:spPr>
          <a:xfrm>
            <a:off x="2986060" y="1595701"/>
            <a:ext cx="2180379" cy="227663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6" t="13333" r="10455" b="32656"/>
          <a:stretch/>
        </p:blipFill>
        <p:spPr>
          <a:xfrm flipH="1">
            <a:off x="7071049" y="4014117"/>
            <a:ext cx="1326877" cy="138344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4" t="6870" r="17619" b="28484"/>
          <a:stretch/>
        </p:blipFill>
        <p:spPr>
          <a:xfrm>
            <a:off x="5503615" y="1841913"/>
            <a:ext cx="1332586" cy="178421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3" t="13487" r="31889"/>
          <a:stretch/>
        </p:blipFill>
        <p:spPr>
          <a:xfrm>
            <a:off x="467544" y="3148742"/>
            <a:ext cx="1385455" cy="311419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75655" y="5511361"/>
            <a:ext cx="696075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solidFill>
                  <a:schemeClr val="accent3">
                    <a:lumMod val="50000"/>
                  </a:schemeClr>
                </a:solidFill>
              </a:rPr>
              <a:t>(Картофелем Фри, тортом, виноградом, мороженым, пирожным, </a:t>
            </a:r>
          </a:p>
          <a:p>
            <a:r>
              <a:rPr lang="ru-RU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i="1" dirty="0" smtClean="0">
                <a:solidFill>
                  <a:schemeClr val="accent3">
                    <a:lumMod val="50000"/>
                  </a:schemeClr>
                </a:solidFill>
              </a:rPr>
              <a:t>    рогаликом, сыром</a:t>
            </a:r>
            <a:r>
              <a:rPr lang="ru-RU" sz="2000" i="1" dirty="0" smtClean="0">
                <a:solidFill>
                  <a:schemeClr val="accent3">
                    <a:lumMod val="50000"/>
                  </a:schemeClr>
                </a:solidFill>
              </a:rPr>
              <a:t>)</a:t>
            </a:r>
            <a:endParaRPr lang="ru-RU" sz="2000" i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80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31460" y="-1154540"/>
            <a:ext cx="6858000" cy="916708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47360" y="825969"/>
            <a:ext cx="2468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«Посчитай!»</a:t>
            </a:r>
            <a:endParaRPr lang="ru-RU" sz="2400" b="1" i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0" t="15553" r="16130"/>
          <a:stretch/>
        </p:blipFill>
        <p:spPr>
          <a:xfrm>
            <a:off x="6853484" y="4437111"/>
            <a:ext cx="1534941" cy="189203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0" t="15553" r="16130"/>
          <a:stretch/>
        </p:blipFill>
        <p:spPr>
          <a:xfrm>
            <a:off x="3602020" y="4437112"/>
            <a:ext cx="1534941" cy="189203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0" t="15553" r="16130"/>
          <a:stretch/>
        </p:blipFill>
        <p:spPr>
          <a:xfrm>
            <a:off x="579889" y="4149080"/>
            <a:ext cx="1534941" cy="189203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21" t="1" r="2493" b="45122"/>
          <a:stretch/>
        </p:blipFill>
        <p:spPr>
          <a:xfrm>
            <a:off x="6660233" y="2033339"/>
            <a:ext cx="1728192" cy="163811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21" b="42072"/>
          <a:stretch/>
        </p:blipFill>
        <p:spPr>
          <a:xfrm flipH="1">
            <a:off x="5050564" y="2852397"/>
            <a:ext cx="980209" cy="92375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21" b="42072"/>
          <a:stretch/>
        </p:blipFill>
        <p:spPr>
          <a:xfrm>
            <a:off x="2404445" y="2648979"/>
            <a:ext cx="1411907" cy="133059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21" b="42072"/>
          <a:stretch/>
        </p:blipFill>
        <p:spPr>
          <a:xfrm flipH="1">
            <a:off x="416287" y="1251916"/>
            <a:ext cx="1420448" cy="133864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4" t="31518" r="4969" b="16708"/>
          <a:stretch/>
        </p:blipFill>
        <p:spPr>
          <a:xfrm>
            <a:off x="6156176" y="451904"/>
            <a:ext cx="1746157" cy="117353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4" t="31518" r="4969" b="16708"/>
          <a:stretch/>
        </p:blipFill>
        <p:spPr>
          <a:xfrm>
            <a:off x="4177485" y="1417023"/>
            <a:ext cx="1746157" cy="117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70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164</Words>
  <Application>Microsoft Office PowerPoint</Application>
  <PresentationFormat>Экран (4:3)</PresentationFormat>
  <Paragraphs>37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Мама</dc:creator>
  <cp:lastModifiedBy>Пользователь Windows</cp:lastModifiedBy>
  <cp:revision>19</cp:revision>
  <dcterms:created xsi:type="dcterms:W3CDTF">2011-06-24T19:25:34Z</dcterms:created>
  <dcterms:modified xsi:type="dcterms:W3CDTF">2022-04-11T07:49:15Z</dcterms:modified>
</cp:coreProperties>
</file>